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Assistant Regular" charset="1" panose="00000500000000000000"/>
      <p:regular r:id="rId12"/>
    </p:embeddedFont>
    <p:embeddedFont>
      <p:font typeface="Assistant Regular Bold" charset="1" panose="00000700000000000000"/>
      <p:regular r:id="rId13"/>
    </p:embeddedFont>
    <p:embeddedFont>
      <p:font typeface="HK Grotesk Medium" charset="1" panose="00000600000000000000"/>
      <p:regular r:id="rId14"/>
    </p:embeddedFont>
    <p:embeddedFont>
      <p:font typeface="HK Grotesk Medium Bold" charset="1" panose="00000700000000000000"/>
      <p:regular r:id="rId15"/>
    </p:embeddedFont>
    <p:embeddedFont>
      <p:font typeface="HK Grotesk Medium Italics" charset="1" panose="00000600000000000000"/>
      <p:regular r:id="rId16"/>
    </p:embeddedFont>
    <p:embeddedFont>
      <p:font typeface="HK Grotesk Medium Bold Italics" charset="1" panose="000007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  <p:embeddedFont>
      <p:font typeface="Halant Medium" charset="1" panose="00000600000000000000"/>
      <p:regular r:id="rId22"/>
    </p:embeddedFont>
    <p:embeddedFont>
      <p:font typeface="Halant Medium Bold" charset="1" panose="000007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864760"/>
            <a:ext cx="10724012" cy="456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84"/>
              </a:lnSpc>
            </a:pPr>
            <a:r>
              <a:rPr lang="en-US" sz="10410">
                <a:solidFill>
                  <a:srgbClr val="000000"/>
                </a:solidFill>
                <a:latin typeface="HK Grotesk Bold"/>
              </a:rPr>
              <a:t>Dissecting Microsoft OS and Office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666" t="0" r="16666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03567" y="2561551"/>
            <a:ext cx="8024427" cy="6696749"/>
          </a:xfrm>
          <a:custGeom>
            <a:avLst/>
            <a:gdLst/>
            <a:ahLst/>
            <a:cxnLst/>
            <a:rect r="r" b="b" t="t" l="l"/>
            <a:pathLst>
              <a:path h="6696749" w="8024427">
                <a:moveTo>
                  <a:pt x="0" y="0"/>
                </a:moveTo>
                <a:lnTo>
                  <a:pt x="8024427" y="0"/>
                </a:lnTo>
                <a:lnTo>
                  <a:pt x="8024427" y="6696749"/>
                </a:lnTo>
                <a:lnTo>
                  <a:pt x="0" y="6696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7082" y="500606"/>
            <a:ext cx="14812969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D883C9"/>
                </a:solidFill>
                <a:latin typeface="HK Grotesk Bold"/>
              </a:rPr>
              <a:t>Office 365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10988" y="2712834"/>
            <a:ext cx="2440781" cy="116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9"/>
              </a:lnSpc>
              <a:spcBef>
                <a:spcPct val="0"/>
              </a:spcBef>
            </a:pPr>
            <a:r>
              <a:rPr lang="en-US" sz="7737">
                <a:solidFill>
                  <a:srgbClr val="000000"/>
                </a:solidFill>
                <a:latin typeface="DM Sans"/>
              </a:rPr>
              <a:t>SAAS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81371" y="4620877"/>
            <a:ext cx="7150061" cy="75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9"/>
              </a:lnSpc>
              <a:spcBef>
                <a:spcPct val="0"/>
              </a:spcBef>
            </a:pPr>
            <a:r>
              <a:rPr lang="en-US" sz="5067" spc="-50">
                <a:solidFill>
                  <a:srgbClr val="000000"/>
                </a:solidFill>
                <a:latin typeface="DM Sans"/>
              </a:rPr>
              <a:t>Combination of Services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10891" y="6216175"/>
            <a:ext cx="6809780" cy="98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6"/>
              </a:lnSpc>
              <a:spcBef>
                <a:spcPct val="0"/>
              </a:spcBef>
            </a:pPr>
            <a:r>
              <a:rPr lang="en-US" sz="6657">
                <a:solidFill>
                  <a:srgbClr val="000000"/>
                </a:solidFill>
                <a:latin typeface="DM Sans"/>
              </a:rPr>
              <a:t>Traffic Protection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0309" y="8041574"/>
            <a:ext cx="6590943" cy="71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8"/>
              </a:lnSpc>
              <a:spcBef>
                <a:spcPct val="0"/>
              </a:spcBef>
            </a:pPr>
            <a:r>
              <a:rPr lang="en-US" sz="4778" spc="-47">
                <a:solidFill>
                  <a:srgbClr val="000000"/>
                </a:solidFill>
                <a:latin typeface="DM Sans"/>
              </a:rPr>
              <a:t>Enterprise Edge System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9078" y="0"/>
            <a:ext cx="8188922" cy="10287000"/>
          </a:xfrm>
          <a:custGeom>
            <a:avLst/>
            <a:gdLst/>
            <a:ahLst/>
            <a:cxnLst/>
            <a:rect r="r" b="b" t="t" l="l"/>
            <a:pathLst>
              <a:path h="10287000" w="8188922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5" t="0" r="-442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01140"/>
            <a:ext cx="2879379" cy="2879379"/>
          </a:xfrm>
          <a:custGeom>
            <a:avLst/>
            <a:gdLst/>
            <a:ahLst/>
            <a:cxnLst/>
            <a:rect r="r" b="b" t="t" l="l"/>
            <a:pathLst>
              <a:path h="2879379" w="2879379">
                <a:moveTo>
                  <a:pt x="0" y="0"/>
                </a:moveTo>
                <a:lnTo>
                  <a:pt x="2879379" y="0"/>
                </a:lnTo>
                <a:lnTo>
                  <a:pt x="2879379" y="2879379"/>
                </a:lnTo>
                <a:lnTo>
                  <a:pt x="0" y="287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3201" y="4101140"/>
            <a:ext cx="3000799" cy="2879379"/>
          </a:xfrm>
          <a:custGeom>
            <a:avLst/>
            <a:gdLst/>
            <a:ahLst/>
            <a:cxnLst/>
            <a:rect r="r" b="b" t="t" l="l"/>
            <a:pathLst>
              <a:path h="2879379" w="3000799">
                <a:moveTo>
                  <a:pt x="0" y="0"/>
                </a:moveTo>
                <a:lnTo>
                  <a:pt x="3000799" y="0"/>
                </a:lnTo>
                <a:lnTo>
                  <a:pt x="3000799" y="2879379"/>
                </a:lnTo>
                <a:lnTo>
                  <a:pt x="0" y="2879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84329" y="4922839"/>
            <a:ext cx="1282621" cy="1235981"/>
          </a:xfrm>
          <a:custGeom>
            <a:avLst/>
            <a:gdLst/>
            <a:ahLst/>
            <a:cxnLst/>
            <a:rect r="r" b="b" t="t" l="l"/>
            <a:pathLst>
              <a:path h="1235981" w="1282621">
                <a:moveTo>
                  <a:pt x="0" y="0"/>
                </a:moveTo>
                <a:lnTo>
                  <a:pt x="1282622" y="0"/>
                </a:lnTo>
                <a:lnTo>
                  <a:pt x="1282622" y="1235981"/>
                </a:lnTo>
                <a:lnTo>
                  <a:pt x="0" y="1235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7667" y="1038225"/>
            <a:ext cx="8115300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Office Evolution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3796240">
            <a:off x="-2423884" y="-95269"/>
            <a:ext cx="12612788" cy="11225381"/>
          </a:xfrm>
          <a:custGeom>
            <a:avLst/>
            <a:gdLst/>
            <a:ahLst/>
            <a:cxnLst/>
            <a:rect r="r" b="b" t="t" l="l"/>
            <a:pathLst>
              <a:path h="11225381" w="12612788">
                <a:moveTo>
                  <a:pt x="0" y="0"/>
                </a:moveTo>
                <a:lnTo>
                  <a:pt x="12612788" y="0"/>
                </a:lnTo>
                <a:lnTo>
                  <a:pt x="12612788" y="11225381"/>
                </a:lnTo>
                <a:lnTo>
                  <a:pt x="0" y="11225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7281">
            <a:off x="15818577" y="1431618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9182" y="437894"/>
            <a:ext cx="8934485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OS Evolution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182" y="2050950"/>
            <a:ext cx="4888511" cy="41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2"/>
              </a:lnSpc>
            </a:pPr>
            <a:r>
              <a:rPr lang="en-US" sz="2187">
                <a:solidFill>
                  <a:srgbClr val="FFFFFF"/>
                </a:solidFill>
                <a:latin typeface="Canva Sans"/>
              </a:rPr>
              <a:t>Microsoft OS has evolved significantly over the years, from the early versions of MS-DOS to the latest version of Windows 10. Each new version has introduced new features and improvements, such as better security, improved performance, and a more intuitive user interface.</a:t>
            </a:r>
          </a:p>
          <a:p>
            <a:pPr algn="ctr">
              <a:lnSpc>
                <a:spcPts val="3062"/>
              </a:lnSpc>
            </a:pPr>
          </a:p>
          <a:p>
            <a:pPr algn="just">
              <a:lnSpc>
                <a:spcPts val="306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9182" y="5987476"/>
            <a:ext cx="4888511" cy="264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2"/>
              </a:lnSpc>
              <a:spcBef>
                <a:spcPct val="0"/>
              </a:spcBef>
            </a:pPr>
            <a:r>
              <a:rPr lang="en-US" sz="2187">
                <a:solidFill>
                  <a:srgbClr val="FFFFFF"/>
                </a:solidFill>
                <a:latin typeface="Canva Sans"/>
              </a:rPr>
              <a:t>One of the most significant changes was the introduction of the Windows NT kernel, which replaced the older MS-DOS-based kernel. This allowed for better stability and security, as well as support for more advanced hardware.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00367" cy="10287000"/>
            <a:chOff x="0" y="0"/>
            <a:chExt cx="920048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783" t="0" r="14783" b="0"/>
            <a:stretch>
              <a:fillRect/>
            </a:stretch>
          </p:blipFill>
          <p:spPr>
            <a:xfrm flipH="false" flipV="false">
              <a:off x="0" y="0"/>
              <a:ext cx="9200489" cy="6858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2730" r="0" b="12730"/>
            <a:stretch>
              <a:fillRect/>
            </a:stretch>
          </p:blipFill>
          <p:spPr>
            <a:xfrm flipH="false" flipV="false">
              <a:off x="0" y="6858000"/>
              <a:ext cx="9200489" cy="6858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8305031" y="819288"/>
            <a:ext cx="8300919" cy="8439012"/>
          </a:xfrm>
          <a:custGeom>
            <a:avLst/>
            <a:gdLst/>
            <a:ahLst/>
            <a:cxnLst/>
            <a:rect r="r" b="b" t="t" l="l"/>
            <a:pathLst>
              <a:path h="8439012" w="8300919">
                <a:moveTo>
                  <a:pt x="0" y="0"/>
                </a:moveTo>
                <a:lnTo>
                  <a:pt x="8300918" y="0"/>
                </a:lnTo>
                <a:lnTo>
                  <a:pt x="8300918" y="8439012"/>
                </a:lnTo>
                <a:lnTo>
                  <a:pt x="0" y="8439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42818" y="1241670"/>
            <a:ext cx="60253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M Sans Bold"/>
              </a:rPr>
              <a:t>Windows CoPilot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2818" y="4573817"/>
            <a:ext cx="60253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M Sans Bold"/>
              </a:rPr>
              <a:t>Bing Chat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2818" y="6220639"/>
            <a:ext cx="60253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M Sans Bold"/>
              </a:rPr>
              <a:t>Github CoPilot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42818" y="7905965"/>
            <a:ext cx="60253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M Sans Bold"/>
              </a:rPr>
              <a:t>Microsoft Fabric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2818" y="3018163"/>
            <a:ext cx="60253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M Sans Bold"/>
              </a:rPr>
              <a:t>Chat Plug-ins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89150" y="3819729"/>
            <a:ext cx="10909700" cy="2647541"/>
            <a:chOff x="0" y="0"/>
            <a:chExt cx="14546267" cy="353005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14546267" cy="1943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</a:rPr>
                <a:t>"Microsoft is not about greed. Its about innovation and fairness"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27322" y="2774706"/>
              <a:ext cx="11291623" cy="755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-Bill Gates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01981"/>
            <a:ext cx="13558719" cy="536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Introduction</a:t>
            </a:r>
          </a:p>
          <a:p>
            <a:pPr algn="just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Microsoft OS: Architecture</a:t>
            </a:r>
          </a:p>
          <a:p>
            <a:pPr algn="just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Microsoft Office: History &amp; Architecture</a:t>
            </a:r>
          </a:p>
          <a:p>
            <a:pPr algn="just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Microsoft Office &amp; OS: Evolution</a:t>
            </a:r>
          </a:p>
          <a:p>
            <a:pPr algn="just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Conclusion</a:t>
            </a:r>
          </a:p>
          <a:p>
            <a:pPr algn="ctr">
              <a:lnSpc>
                <a:spcPts val="70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4111359" y="-3364814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246370"/>
            <a:ext cx="10237362" cy="401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0"/>
              </a:lnSpc>
            </a:pPr>
            <a:r>
              <a:rPr lang="en-US" sz="4500">
                <a:solidFill>
                  <a:srgbClr val="000000"/>
                </a:solidFill>
                <a:latin typeface="HK Grotesk Bold"/>
              </a:rPr>
              <a:t>Microsoft has been a leader in the technology industry for decades. </a:t>
            </a:r>
          </a:p>
          <a:p>
            <a:pPr>
              <a:lnSpc>
                <a:spcPts val="5310"/>
              </a:lnSpc>
            </a:pPr>
          </a:p>
          <a:p>
            <a:pPr>
              <a:lnSpc>
                <a:spcPts val="5310"/>
              </a:lnSpc>
            </a:pPr>
            <a:r>
              <a:rPr lang="en-US" sz="4500">
                <a:solidFill>
                  <a:srgbClr val="000000"/>
                </a:solidFill>
                <a:latin typeface="HK Grotesk Bold"/>
              </a:rPr>
              <a:t>Their operating systems and office software have become household names.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37717" y="7024205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3644" y="-550315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3291026" y="3087831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29815" y="6866255"/>
            <a:ext cx="7029485" cy="239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OS 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9586" y="857870"/>
            <a:ext cx="77269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Components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0165" y="3126517"/>
            <a:ext cx="3787282" cy="3245282"/>
            <a:chOff x="0" y="0"/>
            <a:chExt cx="5049709" cy="43270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5049709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Kernel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71937"/>
              <a:ext cx="5049709" cy="305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 Regular"/>
                </a:rPr>
                <a:t>Core of the OS</a:t>
              </a: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 Regular"/>
                </a:rPr>
                <a:t>Provides basic services</a:t>
              </a: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 Regular"/>
                </a:rPr>
                <a:t>better support for Virtualization and Security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813793" y="3126517"/>
            <a:ext cx="3787282" cy="2858787"/>
            <a:chOff x="0" y="0"/>
            <a:chExt cx="5049709" cy="381171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5049709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User Mode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71937"/>
              <a:ext cx="5049709" cy="2539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13" spc="-22">
                  <a:solidFill>
                    <a:srgbClr val="000000"/>
                  </a:solidFill>
                  <a:latin typeface="Assistant Regular"/>
                </a:rPr>
                <a:t>Responsible for running User Applications</a:t>
              </a:r>
            </a:p>
            <a:p>
              <a:pPr>
                <a:lnSpc>
                  <a:spcPts val="3098"/>
                </a:lnSpc>
              </a:pP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 Regular"/>
                </a:rPr>
                <a:t>Has several Subsystems for Network, Security and graphics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126517"/>
            <a:ext cx="3787282" cy="2858787"/>
            <a:chOff x="0" y="0"/>
            <a:chExt cx="5049709" cy="381171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049709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Service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71937"/>
              <a:ext cx="5049709" cy="2539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13" spc="-22">
                  <a:solidFill>
                    <a:srgbClr val="000000"/>
                  </a:solidFill>
                  <a:latin typeface="Assistant Regular"/>
                </a:rPr>
                <a:t>Background processes </a:t>
              </a:r>
            </a:p>
            <a:p>
              <a:pPr>
                <a:lnSpc>
                  <a:spcPts val="3098"/>
                </a:lnSpc>
              </a:pP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 Regular"/>
                </a:rPr>
                <a:t>File Management systems, Printing and Network Connection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367782" y="5772060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5" y="0"/>
                </a:lnTo>
                <a:lnTo>
                  <a:pt x="7995755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472018" y="3126517"/>
            <a:ext cx="3787282" cy="2472292"/>
            <a:chOff x="0" y="0"/>
            <a:chExt cx="5049709" cy="329638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5049709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Drivers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271937"/>
              <a:ext cx="5049709" cy="202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13" spc="-22">
                  <a:solidFill>
                    <a:srgbClr val="000000"/>
                  </a:solidFill>
                  <a:latin typeface="Assistant Regular"/>
                </a:rPr>
                <a:t>Allow OS to communicate with the hardware</a:t>
              </a:r>
            </a:p>
            <a:p>
              <a:pPr>
                <a:lnSpc>
                  <a:spcPts val="3098"/>
                </a:lnSpc>
              </a:pP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 Regular"/>
                </a:rPr>
                <a:t>Loaded into kernel mode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33" t="0" r="3333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71389" y="8485047"/>
            <a:ext cx="12908564" cy="105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7"/>
              </a:lnSpc>
            </a:pPr>
            <a:r>
              <a:rPr lang="en-US" sz="6972">
                <a:solidFill>
                  <a:srgbClr val="4D1354"/>
                </a:solidFill>
                <a:latin typeface="HK Grotesk Bold"/>
              </a:rPr>
              <a:t>Features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13119">
            <a:off x="15158388" y="-15796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7468" y="6865858"/>
            <a:ext cx="8934485" cy="237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Office History and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5238549" y="75317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3667511" y="-2216185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761750" y="523555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852921">
            <a:off x="15329634" y="8026090"/>
            <a:ext cx="2258772" cy="1324205"/>
          </a:xfrm>
          <a:custGeom>
            <a:avLst/>
            <a:gdLst/>
            <a:ahLst/>
            <a:cxnLst/>
            <a:rect r="r" b="b" t="t" l="l"/>
            <a:pathLst>
              <a:path h="1324205" w="2258772">
                <a:moveTo>
                  <a:pt x="0" y="0"/>
                </a:moveTo>
                <a:lnTo>
                  <a:pt x="2258772" y="0"/>
                </a:lnTo>
                <a:lnTo>
                  <a:pt x="2258772" y="1324205"/>
                </a:lnTo>
                <a:lnTo>
                  <a:pt x="0" y="1324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14424" y="2068878"/>
            <a:ext cx="3493340" cy="3493340"/>
          </a:xfrm>
          <a:custGeom>
            <a:avLst/>
            <a:gdLst/>
            <a:ahLst/>
            <a:cxnLst/>
            <a:rect r="r" b="b" t="t" l="l"/>
            <a:pathLst>
              <a:path h="3493340" w="3493340">
                <a:moveTo>
                  <a:pt x="0" y="0"/>
                </a:moveTo>
                <a:lnTo>
                  <a:pt x="3493341" y="0"/>
                </a:lnTo>
                <a:lnTo>
                  <a:pt x="3493341" y="3493340"/>
                </a:lnTo>
                <a:lnTo>
                  <a:pt x="0" y="3493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06606" y="3880505"/>
            <a:ext cx="3493340" cy="3493340"/>
          </a:xfrm>
          <a:custGeom>
            <a:avLst/>
            <a:gdLst/>
            <a:ahLst/>
            <a:cxnLst/>
            <a:rect r="r" b="b" t="t" l="l"/>
            <a:pathLst>
              <a:path h="3493340" w="3493340">
                <a:moveTo>
                  <a:pt x="0" y="0"/>
                </a:moveTo>
                <a:lnTo>
                  <a:pt x="3493340" y="0"/>
                </a:lnTo>
                <a:lnTo>
                  <a:pt x="3493340" y="3493340"/>
                </a:lnTo>
                <a:lnTo>
                  <a:pt x="0" y="3493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98787" y="5627175"/>
            <a:ext cx="3493340" cy="3493340"/>
          </a:xfrm>
          <a:custGeom>
            <a:avLst/>
            <a:gdLst/>
            <a:ahLst/>
            <a:cxnLst/>
            <a:rect r="r" b="b" t="t" l="l"/>
            <a:pathLst>
              <a:path h="3493340" w="3493340">
                <a:moveTo>
                  <a:pt x="0" y="0"/>
                </a:moveTo>
                <a:lnTo>
                  <a:pt x="3493341" y="0"/>
                </a:lnTo>
                <a:lnTo>
                  <a:pt x="3493341" y="3493340"/>
                </a:lnTo>
                <a:lnTo>
                  <a:pt x="0" y="3493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64405" y="851463"/>
            <a:ext cx="530761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History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84781" y="8382877"/>
            <a:ext cx="2216008" cy="54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158">
                <a:solidFill>
                  <a:srgbClr val="731F7D"/>
                </a:solidFill>
                <a:latin typeface="Canva Sans"/>
              </a:rPr>
              <a:t>Office 2021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01117" y="7114160"/>
            <a:ext cx="2291011" cy="46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680">
                <a:solidFill>
                  <a:srgbClr val="731F7D"/>
                </a:solidFill>
                <a:latin typeface="Canva Sans"/>
              </a:rPr>
              <a:t>Microsoft 365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4892" y="5751055"/>
            <a:ext cx="2253618" cy="54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158">
                <a:solidFill>
                  <a:srgbClr val="731F7D"/>
                </a:solidFill>
                <a:latin typeface="Canva Sans"/>
              </a:rPr>
              <a:t>Office 2019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24899" y="6618289"/>
            <a:ext cx="2296651" cy="5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731F7D"/>
                </a:solidFill>
                <a:latin typeface="Canva Sans"/>
              </a:rPr>
              <a:t>Office 2016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79173" y="5302405"/>
            <a:ext cx="2270951" cy="5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731F7D"/>
                </a:solidFill>
                <a:latin typeface="Canva Sans"/>
              </a:rPr>
              <a:t>Office 2013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79173" y="3986522"/>
            <a:ext cx="2320773" cy="5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731F7D"/>
                </a:solidFill>
                <a:latin typeface="Canva Sans"/>
              </a:rPr>
              <a:t>Office 2010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85252" y="2138736"/>
            <a:ext cx="15942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the 90s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67379" y="4833652"/>
            <a:ext cx="2340386" cy="5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731F7D"/>
                </a:solidFill>
                <a:latin typeface="Canva Sans"/>
              </a:rPr>
              <a:t>Office 2003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67379" y="3500176"/>
            <a:ext cx="1829994" cy="5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731F7D"/>
                </a:solidFill>
                <a:latin typeface="Canva Sans"/>
              </a:rPr>
              <a:t>Office XP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0186" y="-4103826"/>
            <a:ext cx="7027814" cy="6254754"/>
          </a:xfrm>
          <a:custGeom>
            <a:avLst/>
            <a:gdLst/>
            <a:ahLst/>
            <a:cxnLst/>
            <a:rect r="r" b="b" t="t" l="l"/>
            <a:pathLst>
              <a:path h="6254754" w="7027814">
                <a:moveTo>
                  <a:pt x="0" y="0"/>
                </a:moveTo>
                <a:lnTo>
                  <a:pt x="7027814" y="0"/>
                </a:lnTo>
                <a:lnTo>
                  <a:pt x="7027814" y="6254754"/>
                </a:lnTo>
                <a:lnTo>
                  <a:pt x="0" y="6254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90257">
            <a:off x="7989172" y="8611142"/>
            <a:ext cx="2546291" cy="2412611"/>
          </a:xfrm>
          <a:custGeom>
            <a:avLst/>
            <a:gdLst/>
            <a:ahLst/>
            <a:cxnLst/>
            <a:rect r="r" b="b" t="t" l="l"/>
            <a:pathLst>
              <a:path h="2412611" w="254629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48233">
            <a:off x="13182110" y="5977856"/>
            <a:ext cx="6861060" cy="6560888"/>
          </a:xfrm>
          <a:custGeom>
            <a:avLst/>
            <a:gdLst/>
            <a:ahLst/>
            <a:cxnLst/>
            <a:rect r="r" b="b" t="t" l="l"/>
            <a:pathLst>
              <a:path h="6560888" w="6861060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6015" y="3032903"/>
            <a:ext cx="6205094" cy="483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1"/>
              </a:lnSpc>
              <a:spcBef>
                <a:spcPct val="0"/>
              </a:spcBef>
            </a:pPr>
            <a:r>
              <a:rPr lang="en-US" sz="3979" spc="-39">
                <a:solidFill>
                  <a:srgbClr val="000000"/>
                </a:solidFill>
                <a:latin typeface="Assistant Regular"/>
              </a:rPr>
              <a:t>One of the most significant changes was the introduction of Office 365, which moved the suite to a subscription-based model and introduced cloud-based collaboration tools.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6015" y="857250"/>
            <a:ext cx="79699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Microsoft 365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831109" y="2423794"/>
            <a:ext cx="11675401" cy="5800439"/>
          </a:xfrm>
          <a:custGeom>
            <a:avLst/>
            <a:gdLst/>
            <a:ahLst/>
            <a:cxnLst/>
            <a:rect r="r" b="b" t="t" l="l"/>
            <a:pathLst>
              <a:path h="5800439" w="11675401">
                <a:moveTo>
                  <a:pt x="0" y="0"/>
                </a:moveTo>
                <a:lnTo>
                  <a:pt x="11675401" y="0"/>
                </a:lnTo>
                <a:lnTo>
                  <a:pt x="11675401" y="5800439"/>
                </a:lnTo>
                <a:lnTo>
                  <a:pt x="0" y="5800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DAFj68q6kNM</dc:identifier>
  <dcterms:modified xsi:type="dcterms:W3CDTF">2011-08-01T06:04:30Z</dcterms:modified>
  <cp:revision>1</cp:revision>
  <dc:title>Dissecting Microsoft OS and Office</dc:title>
</cp:coreProperties>
</file>